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8" r:id="rId10"/>
    <p:sldId id="269" r:id="rId11"/>
    <p:sldId id="270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0099FF"/>
    <a:srgbClr val="33CC33"/>
    <a:srgbClr val="800080"/>
    <a:srgbClr val="385592"/>
    <a:srgbClr val="FFFFFF"/>
    <a:srgbClr val="173A8D"/>
    <a:srgbClr val="D6DEEA"/>
    <a:srgbClr val="9F9289"/>
    <a:srgbClr val="E2D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"/>
          <a:stretch/>
        </p:blipFill>
        <p:spPr>
          <a:xfrm>
            <a:off x="0" y="0"/>
            <a:ext cx="9144001" cy="696468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98220"/>
            <a:ext cx="8153400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Питание </a:t>
            </a:r>
          </a:p>
          <a:p>
            <a:r>
              <a:rPr lang="ru-RU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для пожилых людей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6" name="Рисунок 5" descr="C:\Users\ASG\Desktop\общее\IMG_20220208_1521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" y="1813560"/>
            <a:ext cx="4975860" cy="33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21280" y="4810482"/>
            <a:ext cx="4251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n w="0"/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Медицинская сестра – Комиссарова Нина Ивановна</a:t>
            </a:r>
            <a:endParaRPr lang="ru-RU" sz="12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Роль </a:t>
            </a:r>
            <a:r>
              <a:rPr lang="ru-RU" b="1" dirty="0">
                <a:solidFill>
                  <a:schemeClr val="bg1"/>
                </a:solidFill>
              </a:rPr>
              <a:t>витаминов в рационе людей пожилого и старческого возраста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70000"/>
            <a:ext cx="6648449" cy="290575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 У пожилых людей дефицит витаминов может развиваться вследствие обменных нарушений, свойственных возрасту, когда процессы всасывания витаминов страдают в значительной степени. Кроме того, при изменении состава микрофлоры страдает и ее способность синтезировать витамины. В то же время насыщение организма старых людей витаминами особенно важно, поскольку витамины C, P, группы B, E и другие служат стимуляторами и регуляторами окислительных процессов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Обеспечение витамином A, обладающим специфическим воздействием на состояние кожных покровов, слизистой оболочки и органов зрения, особенно важно для лиц старческого возраста. Широкий спектр действия витаминов группы B заставляет обязательно включать их в рацион пожилых людей.</a:t>
            </a:r>
          </a:p>
        </p:txBody>
      </p:sp>
      <p:pic>
        <p:nvPicPr>
          <p:cNvPr id="4" name="Рисунок 3" descr="C:\Users\ASG\Desktop\ЛУНЕВА\САЙТ\2021 ГОД\АВГУСТ_2021\САЙТ_ДЕНЬ АРБУЗА\20210803_1145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85" y="4069080"/>
            <a:ext cx="386207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7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59" y="300447"/>
            <a:ext cx="5680710" cy="111034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Полтора литра жидкости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8789" y="1567543"/>
            <a:ext cx="5092880" cy="46094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Количество жидкости в рационе пожилых и старых людей должно соответствовать физиологической потребности — 1,5 литра в день. Рекомендуется включать в рацион соки, компоты, отвар шиповника, слабый чай с молоком и лимоном. Ограничение жидкости у пожилых людей производится только по показаниям. Целесообразно избегать крепкого кофе или чая. Но очень многие люди в течение жизни привыкли к этим напиткам. Лишать их полностью традиционной чашки кофе или стакана крепкого чая неразумно. Можно посоветовать пить кофе с цикорием или молоком, не более 1 чашки в день; чай — с лимоном или с молоком.</a:t>
            </a:r>
          </a:p>
        </p:txBody>
      </p:sp>
      <p:pic>
        <p:nvPicPr>
          <p:cNvPr id="5" name="Рисунок 4" descr="C:\Users\ASG\Desktop\ЛУНЕВА\САЙТ\2022 год\ФОТО_ 28.01.2002\дистант\IMG-20220128-WA0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" y="2309811"/>
            <a:ext cx="2501583" cy="353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2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Пример меню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Понедельник</a:t>
            </a:r>
          </a:p>
          <a:p>
            <a:r>
              <a:rPr lang="ru-RU" dirty="0"/>
              <a:t>Завтрак: чай (зеленый), бутерброд с сыром и маслом.</a:t>
            </a:r>
          </a:p>
          <a:p>
            <a:r>
              <a:rPr lang="ru-RU" dirty="0"/>
              <a:t>Второй завтрак: молочная каша (молочная), яблоки, тертые с вареной тертой морковью, с лимонной заправкой.</a:t>
            </a:r>
          </a:p>
          <a:p>
            <a:r>
              <a:rPr lang="ru-RU" dirty="0"/>
              <a:t>Обед: зеленый салат, суп из горошка, котлеты из рыбы с пюре и компотом из шиповника.</a:t>
            </a:r>
          </a:p>
          <a:p>
            <a:r>
              <a:rPr lang="ru-RU" dirty="0"/>
              <a:t>Полдник: кисломолочная продукция.</a:t>
            </a:r>
          </a:p>
          <a:p>
            <a:r>
              <a:rPr lang="ru-RU" dirty="0"/>
              <a:t>Ужин: запеченное яблоко, телячьи котлетки с вареными овощами (небольшими порциями).</a:t>
            </a:r>
          </a:p>
          <a:p>
            <a:pPr marL="0" indent="0">
              <a:buNone/>
            </a:pPr>
            <a:r>
              <a:rPr lang="ru-RU" dirty="0"/>
              <a:t> Вторник</a:t>
            </a:r>
          </a:p>
          <a:p>
            <a:r>
              <a:rPr lang="ru-RU" dirty="0"/>
              <a:t>Завтрак: цикорий с молоком, творог с добавлением нежирной сметаны.</a:t>
            </a:r>
          </a:p>
          <a:p>
            <a:r>
              <a:rPr lang="ru-RU" dirty="0"/>
              <a:t>Второй завтрак: овсяная каша на молоке, сырники из творога, чай зеленый.</a:t>
            </a:r>
          </a:p>
          <a:p>
            <a:r>
              <a:rPr lang="ru-RU" dirty="0"/>
              <a:t>Обед: суп из цветной капусты, говядина с горошком тушенные, клюквенный компот.</a:t>
            </a:r>
          </a:p>
          <a:p>
            <a:r>
              <a:rPr lang="ru-RU" dirty="0"/>
              <a:t>Полдник: одно яблоко или любой фрукт.</a:t>
            </a:r>
          </a:p>
          <a:p>
            <a:r>
              <a:rPr lang="ru-RU" dirty="0"/>
              <a:t>Ужин: баклажан, запеченный в сыре, пюре из картофеля, ягодный кисель.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97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" y="1270000"/>
            <a:ext cx="7365153" cy="4906963"/>
          </a:xfrm>
        </p:spPr>
      </p:pic>
      <p:pic>
        <p:nvPicPr>
          <p:cNvPr id="6" name="Рисунок 5" descr="C:\Users\ASG\Desktop\ЛУНЕВА\САЙТ\2021 ГОД\АВГУСТ_2021\САЙТ_ВЕСЕЛЫЕ СТАРТЫ\IMG_20210813_112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19200"/>
            <a:ext cx="7863840" cy="501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7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5840" y="3275465"/>
            <a:ext cx="7452360" cy="31383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известно, в пожилом возрасте для организма характерны изменения в физиологическом состоянии, характеризующиеся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замедлением метаболизма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окислительно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-восстановительных процессов, снижением физической активности, мышечного тонуса и костной массы, превалированием дегенеративно-атрофических процессов, дефицитом микронутриентов, ослаблением функций пищеварительной системы.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ASG\Desktop\общее\IMG_20220207_1038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421322"/>
            <a:ext cx="3713798" cy="2512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6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2125" y="2599508"/>
            <a:ext cx="6635931" cy="41278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sz="5500" dirty="0">
                <a:solidFill>
                  <a:schemeClr val="bg1"/>
                </a:solidFill>
              </a:rPr>
              <a:t>Среди различных факторов воздействия на процессы старения важнейшую роль играет питание. Именно правильное питание способно воздействовать на обмен веществ, компенсаторные и адаптационные возможности организма, влияя таким образом на темп и направленность процессов старения. Кроме того, рациональное питание в старости является важнейшим фактором профилактики различного рода патологических наслоений на процессы физиологически нормального старения.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ASG\Desktop\общее\20220203_1140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5" y="160019"/>
            <a:ext cx="2726055" cy="223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SG\Desktop\общее\IMG_20220203_1108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52" y="415288"/>
            <a:ext cx="3415347" cy="172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9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принципы питания для пожилых людей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соответствие </a:t>
            </a:r>
            <a:r>
              <a:rPr lang="ru-RU" i="1" dirty="0" err="1">
                <a:solidFill>
                  <a:schemeClr val="bg1"/>
                </a:solidFill>
              </a:rPr>
              <a:t>энергоценности</a:t>
            </a:r>
            <a:r>
              <a:rPr lang="ru-RU" i="1" dirty="0">
                <a:solidFill>
                  <a:schemeClr val="bg1"/>
                </a:solidFill>
              </a:rPr>
              <a:t> пищевого рациона фактическим </a:t>
            </a:r>
            <a:r>
              <a:rPr lang="ru-RU" i="1" dirty="0" err="1">
                <a:solidFill>
                  <a:schemeClr val="bg1"/>
                </a:solidFill>
              </a:rPr>
              <a:t>энергозатратам</a:t>
            </a:r>
            <a:r>
              <a:rPr lang="ru-RU" i="1" dirty="0">
                <a:solidFill>
                  <a:schemeClr val="bg1"/>
                </a:solidFill>
              </a:rPr>
              <a:t> организма;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профилактическая направленность питания, учитывающая возможность предупреждения или замедления развития атеросклероза и ишемической болезни сердца, гипертонической болезни, сахарного диабета, желчнокаменной болезни, онкологических заболеваний, остеопороза и другой распространенной в старости патологии;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соответствие химического состава рациона возрастным изменениям обмена веществ и функций органов и систем;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разнообразие продуктового набора для обеспечения сбалансированного содержания в рационе всех незаменимых пищевых веществ;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использование продуктов и блюд, обладающих достаточно легкой перевариваемостью в сочетании с продуктами, умеренно стимулирующими секреторную и двигательную функции органов пищеварения, нормализующими состав кишечной микрофлоры;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правильный режим питания с более равномерным по сравнению с молодым возрастом распределением пищи по отдельным приемам;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индивидуализация питания с учетом особенностей обмена веществ и состояния отдельных органов и систем у конкретных пожилых и старых людей, их личных долголетних привычек в питании.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5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Пирамида питания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39081"/>
            <a:ext cx="7162800" cy="4368800"/>
          </a:xfrm>
        </p:spPr>
      </p:pic>
    </p:spTree>
    <p:extLst>
      <p:ext uri="{BB962C8B-B14F-4D97-AF65-F5344CB8AC3E}">
        <p14:creationId xmlns:p14="http://schemas.microsoft.com/office/powerpoint/2010/main" val="37182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Баланс в питании. Белок.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0503" y="1241265"/>
            <a:ext cx="4715693" cy="54295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Важно обеспечить оптимальную пропорцию между животными и растительными белками в рационе 1:1. При этом из числа белков животного происхождения предпочтение следует отдать белкам рыбы и особенно молока. Наиболее полезной является речная </a:t>
            </a:r>
            <a:r>
              <a:rPr lang="ru-RU" dirty="0" smtClean="0">
                <a:solidFill>
                  <a:schemeClr val="bg1"/>
                </a:solidFill>
              </a:rPr>
              <a:t>рыба (судак</a:t>
            </a:r>
            <a:r>
              <a:rPr lang="ru-RU" dirty="0">
                <a:solidFill>
                  <a:schemeClr val="bg1"/>
                </a:solidFill>
              </a:rPr>
              <a:t>, щука, карп), а из морских рыб — тресковые сорта. Количество рыбы в рационе должно доводиться до 75 г/</a:t>
            </a:r>
            <a:r>
              <a:rPr lang="ru-RU" dirty="0" err="1">
                <a:solidFill>
                  <a:schemeClr val="bg1"/>
                </a:solidFill>
              </a:rPr>
              <a:t>сут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Пожилой человек может себе позволить 2–3 яйца в неделю, лучше всмятку, или в виде омлета, или как добавление к блюдам.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6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Употребление мяса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70000"/>
            <a:ext cx="8123463" cy="49098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Мясо и в меньшей степени рыба (иваси, сардины и некоторые другие сорта) богаты пуриновыми основаниями — источником образования в организме мочевой кислоты, способствующей возникновению </a:t>
            </a:r>
            <a:r>
              <a:rPr lang="ru-RU" dirty="0" err="1">
                <a:solidFill>
                  <a:schemeClr val="bg1"/>
                </a:solidFill>
              </a:rPr>
              <a:t>гиперурикемии</a:t>
            </a:r>
            <a:r>
              <a:rPr lang="ru-RU" dirty="0">
                <a:solidFill>
                  <a:schemeClr val="bg1"/>
                </a:solidFill>
              </a:rPr>
              <a:t> с формированием мочекислого диатеза и подагры. Поэтому мясные «перегрузки» пожилыми людьми переносятся весьма тяжело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Рекомендуется </a:t>
            </a:r>
            <a:r>
              <a:rPr lang="ru-RU" dirty="0">
                <a:solidFill>
                  <a:schemeClr val="bg1"/>
                </a:solidFill>
              </a:rPr>
              <a:t>пожилым людям ограничить употребление мяса и мясных продуктов. Желательно 1–2 раза в неделю устраивать постные дни, а в остальные дни однократно использовать в рационе мясное блюдо (100 г в готовом виде). Предпочтительно мясные, рыбные блюда, а также блюда из птицы готовить в отварном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3396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Польза молочных продуктов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9192" y="1295694"/>
            <a:ext cx="5550080" cy="499665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Пожилым людям рекомендуется вводить в рацион до 30 % белков за счет молочных продуктов. Это в первую очередь творог, количество которого в ежедневном рационе может составлять 100 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рацион вводят сыры. В количествах 10–20 г пожилым и старым людям может быть разрешен любой сорт </a:t>
            </a:r>
            <a:r>
              <a:rPr lang="ru-RU" dirty="0" smtClean="0">
                <a:solidFill>
                  <a:schemeClr val="bg1"/>
                </a:solidFill>
              </a:rPr>
              <a:t>сыра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 При хорошей переносимости молоко должно присутствовать в рационе пожилого человека (300– 400 г/</a:t>
            </a:r>
            <a:r>
              <a:rPr lang="ru-RU" dirty="0" err="1">
                <a:solidFill>
                  <a:schemeClr val="bg1"/>
                </a:solidFill>
              </a:rPr>
              <a:t>сут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Особенно полезны кисломолочные продукты — кефир, простокваша, ацидофилин. Их положительное действие связано в основном с наличием молочнокислой палочки, поддерживающей нормальный состав кишечной микрофлоры, что препятствует развитию гнилостных процессов в кишечнике и улучшает антитоксическую функцию печени.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985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Меньше сахара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94805"/>
            <a:ext cx="7021830" cy="259713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Следует остерегаться избыточного количества сахара, что может привести к перенапряжению деятельности поджелудочной железы, способствовать развитию сахарного диабета, отрицательно сказаться на функциях печени и желчевыводящих путей. У лиц пожилого и старческого возраста избыточное количество сахара увеличивает концентрацию триглицеридов, липопротеидов низкой плотности и повышает уровень холестерина в крови, способствуя к тому же избыточному накоплению жировой массы. Людям пожилого возраста рекомендуется употреблять 30–50 г сахара и сладостей в день. Предпочтение следует отдавать фруктам, ягодам или меду, где сахара представлены в основном фруктозой.</a:t>
            </a:r>
          </a:p>
        </p:txBody>
      </p:sp>
      <p:pic>
        <p:nvPicPr>
          <p:cNvPr id="5" name="Рисунок 4" descr="C:\Users\ASG\Desktop\ЛУНЕВА\САЙТ\2021 ГОД\СЕНТЯБРЬ_2021\САЙТ_СПАСЫ\20210817_1101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0980"/>
            <a:ext cx="578358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0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684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 </vt:lpstr>
      <vt:lpstr> </vt:lpstr>
      <vt:lpstr>Основные принципы питания для пожилых людей</vt:lpstr>
      <vt:lpstr>Пирамида питания</vt:lpstr>
      <vt:lpstr>Баланс в питании. Белок.</vt:lpstr>
      <vt:lpstr>Употребление мяса</vt:lpstr>
      <vt:lpstr>Польза молочных продуктов </vt:lpstr>
      <vt:lpstr>Меньше сахара</vt:lpstr>
      <vt:lpstr> Роль витаминов в рационе людей пожилого и старческого возраста </vt:lpstr>
      <vt:lpstr>Полтора литра жидкости </vt:lpstr>
      <vt:lpstr>Пример меню</vt:lpstr>
      <vt:lpstr>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89</cp:revision>
  <dcterms:created xsi:type="dcterms:W3CDTF">2016-11-18T14:12:19Z</dcterms:created>
  <dcterms:modified xsi:type="dcterms:W3CDTF">2022-02-09T12:02:11Z</dcterms:modified>
</cp:coreProperties>
</file>